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76" r:id="rId5"/>
    <p:sldId id="278" r:id="rId6"/>
    <p:sldId id="268" r:id="rId7"/>
    <p:sldId id="280" r:id="rId8"/>
    <p:sldId id="286" r:id="rId9"/>
    <p:sldId id="281" r:id="rId10"/>
    <p:sldId id="282" r:id="rId11"/>
    <p:sldId id="283" r:id="rId12"/>
    <p:sldId id="285" r:id="rId13"/>
    <p:sldId id="269" r:id="rId14"/>
    <p:sldId id="287" r:id="rId15"/>
    <p:sldId id="288" r:id="rId16"/>
    <p:sldId id="289" r:id="rId17"/>
    <p:sldId id="272" r:id="rId18"/>
    <p:sldId id="291" r:id="rId19"/>
    <p:sldId id="273" r:id="rId20"/>
    <p:sldId id="294" r:id="rId21"/>
    <p:sldId id="292" r:id="rId22"/>
    <p:sldId id="29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15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7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9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.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23392" y="908720"/>
            <a:ext cx="109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624417" y="1052513"/>
            <a:ext cx="10990975" cy="53292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  <a:lvl2pPr>
              <a:defRPr sz="2000">
                <a:solidFill>
                  <a:srgbClr val="0070C0"/>
                </a:solidFill>
              </a:defRPr>
            </a:lvl2pPr>
            <a:lvl3pPr>
              <a:defRPr sz="1800"/>
            </a:lvl3pPr>
            <a:lvl4pPr>
              <a:defRPr sz="1600" i="1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0815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7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78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38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7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9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2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D0B1B-5079-4C0E-BC81-B75A822FE63C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A11A-CB59-4BBD-9B25-4C827EB2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7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5440" y="102261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Community Detection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3300" dirty="0" smtClean="0"/>
              <a:t>Applying Covariates &amp; Network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48050"/>
            <a:ext cx="9144000" cy="1375757"/>
          </a:xfrm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박건웅</a:t>
            </a:r>
            <a:r>
              <a:rPr lang="en-US" altLang="ko-KR" dirty="0" smtClean="0"/>
              <a:t>, PhD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통계학과 조교수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서울시립대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Progress of </a:t>
            </a:r>
            <a:r>
              <a:rPr lang="en-US" altLang="ko-KR" dirty="0"/>
              <a:t>Normal Mixture Model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91914" y="1066800"/>
            <a:ext cx="7225635" cy="5329238"/>
          </a:xfrm>
          <a:prstGeom prst="rect">
            <a:avLst/>
          </a:prstGeom>
        </p:spPr>
      </p:pic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067416"/>
            <a:ext cx="8218405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40832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2.2 </a:t>
            </a:r>
            <a:r>
              <a:rPr lang="en-US" altLang="ko-KR" sz="2800" b="1" dirty="0" smtClean="0"/>
              <a:t>Benefits of </a:t>
            </a:r>
            <a:r>
              <a:rPr lang="en-US" altLang="ko-KR" sz="2800" b="1" dirty="0"/>
              <a:t>Normal Mixture Model</a:t>
            </a:r>
            <a:endParaRPr lang="ko-KR" altLang="en-US" sz="2800" b="1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		NMM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505075"/>
            <a:ext cx="4995740" cy="3684588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172200" y="1712384"/>
            <a:ext cx="5183188" cy="823912"/>
          </a:xfrm>
        </p:spPr>
        <p:txBody>
          <a:bodyPr/>
          <a:lstStyle/>
          <a:p>
            <a:r>
              <a:rPr lang="en-US" altLang="ko-KR" dirty="0" smtClean="0"/>
              <a:t>		K means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069658" cy="3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9208" y="2524989"/>
            <a:ext cx="10114384" cy="32506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3184" y="2524990"/>
            <a:ext cx="958112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Repeat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Step (1): Select a random point;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Step (2): Determine whether it is a core point;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Until</a:t>
            </a:r>
            <a:r>
              <a:rPr lang="en-US" altLang="ko-KR" dirty="0" smtClean="0"/>
              <a:t> the all points are considered;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Step (3): </a:t>
            </a:r>
            <a:r>
              <a:rPr lang="en-US" altLang="ko-KR" dirty="0"/>
              <a:t>Put an edge between all core points that are within </a:t>
            </a:r>
            <a:r>
              <a:rPr lang="en-US" altLang="ko-KR" dirty="0" smtClean="0"/>
              <a:t>Eps of each other;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Step (4): </a:t>
            </a:r>
            <a:r>
              <a:rPr lang="en-US" altLang="ko-KR" dirty="0"/>
              <a:t>Make </a:t>
            </a:r>
            <a:r>
              <a:rPr lang="en-US" altLang="ko-KR" dirty="0" smtClean="0"/>
              <a:t>each </a:t>
            </a:r>
            <a:r>
              <a:rPr lang="en-US" altLang="ko-KR" dirty="0"/>
              <a:t>group of connected core points into a </a:t>
            </a:r>
            <a:r>
              <a:rPr lang="en-US" altLang="ko-KR" dirty="0" smtClean="0"/>
              <a:t>separate cluster;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Step (5): Eliminate noise points;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en-US" altLang="ko-KR" dirty="0"/>
              <a:t>Covariates Only: DBSCAN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09600" y="1067416"/>
            <a:ext cx="10990975" cy="145757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DBSCAN: Density-based spatial clustering of applications with </a:t>
            </a:r>
            <a:r>
              <a:rPr lang="en-US" altLang="ko-KR" dirty="0" smtClean="0"/>
              <a:t>noise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4319" y="1601659"/>
            <a:ext cx="8830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주어진 </a:t>
            </a:r>
            <a:r>
              <a:rPr lang="ko-KR" altLang="en-US" dirty="0"/>
              <a:t>데이터를 </a:t>
            </a:r>
            <a:r>
              <a:rPr lang="ko-KR" altLang="en-US" dirty="0" smtClean="0"/>
              <a:t>정해진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</a:t>
            </a:r>
            <a:r>
              <a:rPr lang="ko-KR" altLang="en-US" dirty="0"/>
              <a:t>클러스터로 묶는 방법으로</a:t>
            </a:r>
            <a:r>
              <a:rPr lang="en-US" altLang="ko-KR" dirty="0"/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밀도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고려함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65" y="3999440"/>
            <a:ext cx="3660835" cy="24325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50" y="3999440"/>
            <a:ext cx="3177395" cy="22440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99440"/>
            <a:ext cx="3602850" cy="2187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565" y="1103907"/>
            <a:ext cx="3201224" cy="2203699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609600" y="1103907"/>
            <a:ext cx="3602850" cy="21991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771" y="1103907"/>
            <a:ext cx="3512473" cy="21991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en-US" altLang="ko-KR" dirty="0"/>
              <a:t>Progress of </a:t>
            </a:r>
            <a:r>
              <a:rPr lang="en-US" altLang="ko-KR" dirty="0" smtClean="0"/>
              <a:t>DBSCAN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3421" y="3385566"/>
            <a:ext cx="156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62286" y="3385566"/>
            <a:ext cx="20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Steps (1) &amp; (2)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00283" y="3387512"/>
            <a:ext cx="20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Steps (1) &amp; (2)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0878" y="6243483"/>
            <a:ext cx="20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Step (3)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90023" y="6247369"/>
            <a:ext cx="20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Step (3)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710650" y="6247369"/>
            <a:ext cx="20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Step (5)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1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Progress of DBSCAN</a:t>
            </a:r>
            <a:endParaRPr lang="ko-KR" altLang="en-US" dirty="0"/>
          </a:p>
        </p:txBody>
      </p:sp>
      <p:pic>
        <p:nvPicPr>
          <p:cNvPr id="3074" name="Picture 2" descr="https://static.wixstatic.com/media/5dad68_abfdb1fe2b0f4f64bfad9e03e1a70b73~mv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12" y="1216972"/>
            <a:ext cx="8313576" cy="52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58" y="1432551"/>
            <a:ext cx="5498399" cy="43430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6" y="1432551"/>
            <a:ext cx="5468473" cy="44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12978" y="2155369"/>
          <a:ext cx="9769152" cy="349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2288">
                  <a:extLst>
                    <a:ext uri="{9D8B030D-6E8A-4147-A177-3AD203B41FA5}">
                      <a16:colId xmlns:a16="http://schemas.microsoft.com/office/drawing/2014/main" val="2715218129"/>
                    </a:ext>
                  </a:extLst>
                </a:gridCol>
                <a:gridCol w="2442288">
                  <a:extLst>
                    <a:ext uri="{9D8B030D-6E8A-4147-A177-3AD203B41FA5}">
                      <a16:colId xmlns:a16="http://schemas.microsoft.com/office/drawing/2014/main" val="2540707743"/>
                    </a:ext>
                  </a:extLst>
                </a:gridCol>
                <a:gridCol w="2442288">
                  <a:extLst>
                    <a:ext uri="{9D8B030D-6E8A-4147-A177-3AD203B41FA5}">
                      <a16:colId xmlns:a16="http://schemas.microsoft.com/office/drawing/2014/main" val="1266694337"/>
                    </a:ext>
                  </a:extLst>
                </a:gridCol>
                <a:gridCol w="2442288">
                  <a:extLst>
                    <a:ext uri="{9D8B030D-6E8A-4147-A177-3AD203B41FA5}">
                      <a16:colId xmlns:a16="http://schemas.microsoft.com/office/drawing/2014/main" val="2092412176"/>
                    </a:ext>
                  </a:extLst>
                </a:gridCol>
              </a:tblGrid>
              <a:tr h="699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smtClean="0"/>
                        <a:t>K – Means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smtClean="0"/>
                        <a:t>NMM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smtClean="0"/>
                        <a:t>DBSAN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342423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기 준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거리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확률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밀도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946592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err="1" smtClean="0"/>
                        <a:t>그룹수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사전에 설정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사전에 설정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추정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796457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err="1" smtClean="0"/>
                        <a:t>이상점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smtClean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 smtClean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추정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2397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그룹의 모양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원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원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임의의 모양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35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6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 Network</a:t>
            </a:r>
            <a:r>
              <a:rPr lang="en-US" altLang="ko-KR" dirty="0"/>
              <a:t> </a:t>
            </a:r>
            <a:r>
              <a:rPr lang="en-US" altLang="ko-KR" dirty="0" smtClean="0"/>
              <a:t>Only: </a:t>
            </a:r>
            <a:r>
              <a:rPr lang="en-US" altLang="ko-KR" dirty="0"/>
              <a:t>Spectral Clustering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0"/>
          </p:nvPr>
        </p:nvSpPr>
        <p:spPr>
          <a:xfrm>
            <a:off x="907940" y="1102186"/>
            <a:ext cx="9390739" cy="17156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2.2.1 Spectral Clustering: Laplacian Graph</a:t>
            </a:r>
            <a:r>
              <a:rPr lang="ko-KR" altLang="en-US" b="0" dirty="0" smtClean="0"/>
              <a:t>를 이용한 군집 방법</a:t>
            </a:r>
            <a:r>
              <a:rPr lang="en-US" altLang="ko-KR" b="0" dirty="0" smtClean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ko-KR" altLang="en-US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06" y="1838131"/>
            <a:ext cx="1764167" cy="756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38" y="1925115"/>
            <a:ext cx="3756606" cy="66997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34392" y="4315047"/>
            <a:ext cx="689242" cy="606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덧셈 기호 10"/>
          <p:cNvSpPr/>
          <p:nvPr/>
        </p:nvSpPr>
        <p:spPr>
          <a:xfrm>
            <a:off x="5922723" y="4315047"/>
            <a:ext cx="645476" cy="6064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6283" y="3616351"/>
                <a:ext cx="2665758" cy="2006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83" y="3616351"/>
                <a:ext cx="2665758" cy="2006255"/>
              </a:xfrm>
              <a:prstGeom prst="rect">
                <a:avLst/>
              </a:prstGeom>
              <a:blipFill>
                <a:blip r:embed="rId4"/>
                <a:stretch>
                  <a:fillRect r="-2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936175" y="3616351"/>
                <a:ext cx="494366" cy="2003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175" y="3616351"/>
                <a:ext cx="494366" cy="2003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02835" y="3616351"/>
                <a:ext cx="494366" cy="2003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35" y="3616351"/>
                <a:ext cx="494366" cy="2003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톱니 모양의 오른쪽 화살표 15"/>
          <p:cNvSpPr/>
          <p:nvPr/>
        </p:nvSpPr>
        <p:spPr>
          <a:xfrm>
            <a:off x="7965075" y="4315047"/>
            <a:ext cx="625151" cy="6064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88901" y="6051780"/>
            <a:ext cx="200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Adjacency Matrix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30541" y="6049407"/>
            <a:ext cx="181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Eigen Vectors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94932"/>
              </p:ext>
            </p:extLst>
          </p:nvPr>
        </p:nvGraphicFramePr>
        <p:xfrm>
          <a:off x="8826342" y="3453527"/>
          <a:ext cx="28012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53">
                  <a:extLst>
                    <a:ext uri="{9D8B030D-6E8A-4147-A177-3AD203B41FA5}">
                      <a16:colId xmlns:a16="http://schemas.microsoft.com/office/drawing/2014/main" val="2897817589"/>
                    </a:ext>
                  </a:extLst>
                </a:gridCol>
                <a:gridCol w="933753">
                  <a:extLst>
                    <a:ext uri="{9D8B030D-6E8A-4147-A177-3AD203B41FA5}">
                      <a16:colId xmlns:a16="http://schemas.microsoft.com/office/drawing/2014/main" val="1786563468"/>
                    </a:ext>
                  </a:extLst>
                </a:gridCol>
                <a:gridCol w="933753">
                  <a:extLst>
                    <a:ext uri="{9D8B030D-6E8A-4147-A177-3AD203B41FA5}">
                      <a16:colId xmlns:a16="http://schemas.microsoft.com/office/drawing/2014/main" val="3813673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45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92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5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72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3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4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Obs</a:t>
                      </a:r>
                      <a:r>
                        <a:rPr lang="en-US" altLang="ko-KR" baseline="0" dirty="0" smtClean="0"/>
                        <a:t> 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250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0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en-US" altLang="ko-KR" b="1" dirty="0"/>
              <a:t>Benefits of</a:t>
            </a:r>
            <a:r>
              <a:rPr lang="en-US" altLang="ko-KR" dirty="0" smtClean="0"/>
              <a:t> </a:t>
            </a:r>
            <a:r>
              <a:rPr lang="en-US" altLang="ko-KR" dirty="0"/>
              <a:t>Spectral Clustering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" y="1873897"/>
            <a:ext cx="10493829" cy="37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Variable </a:t>
            </a:r>
            <a:r>
              <a:rPr lang="en-US" altLang="ko-KR" dirty="0" smtClean="0"/>
              <a:t>+ </a:t>
            </a:r>
            <a:r>
              <a:rPr lang="en-US" altLang="ko-KR" dirty="0"/>
              <a:t>Network: CASC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CASC Algorithm: </a:t>
            </a:r>
            <a:r>
              <a:rPr lang="en-US" altLang="ko-KR" dirty="0"/>
              <a:t>Covariates Assisted </a:t>
            </a:r>
            <a:r>
              <a:rPr lang="en-US" altLang="ko-KR" dirty="0" smtClean="0"/>
              <a:t>Spectral Clustering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 smtClean="0"/>
              <a:t>CASC </a:t>
            </a:r>
            <a:r>
              <a:rPr lang="ko-KR" altLang="en-US" b="0" dirty="0"/>
              <a:t>은 </a:t>
            </a:r>
            <a:r>
              <a:rPr lang="en-US" altLang="ko-KR" b="0" dirty="0"/>
              <a:t>Laplacian Graph</a:t>
            </a:r>
            <a:r>
              <a:rPr lang="ko-KR" altLang="en-US" b="0" dirty="0"/>
              <a:t>와 </a:t>
            </a:r>
            <a:r>
              <a:rPr lang="en-US" altLang="ko-KR" b="0" dirty="0"/>
              <a:t>Covariates</a:t>
            </a:r>
            <a:r>
              <a:rPr lang="ko-KR" altLang="en-US" b="0" dirty="0"/>
              <a:t>를 결합하여 군집 정보를 찾아내는 방법</a:t>
            </a:r>
            <a:r>
              <a:rPr lang="en-US" altLang="ko-KR" b="0" dirty="0"/>
              <a:t>.</a:t>
            </a:r>
            <a:endParaRPr lang="ko-KR" altLang="en-US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                                    </a:t>
            </a:r>
            <a:endParaRPr lang="ko-KR" altLang="en-US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88" y="2583996"/>
            <a:ext cx="2466975" cy="549210"/>
          </a:xfrm>
          <a:prstGeom prst="rect">
            <a:avLst/>
          </a:prstGeom>
        </p:spPr>
      </p:pic>
      <p:pic>
        <p:nvPicPr>
          <p:cNvPr id="3074" name="Picture 2" descr="Image result for íì´ì¤ë¶ ë¤í¸ìí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43" y="3384305"/>
            <a:ext cx="2374135" cy="27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46" y="3384305"/>
            <a:ext cx="1924050" cy="2724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934" y="3384305"/>
            <a:ext cx="1962150" cy="2828925"/>
          </a:xfrm>
          <a:prstGeom prst="rect">
            <a:avLst/>
          </a:prstGeom>
        </p:spPr>
      </p:pic>
      <p:sp>
        <p:nvSpPr>
          <p:cNvPr id="2" name="덧셈 기호 1"/>
          <p:cNvSpPr/>
          <p:nvPr/>
        </p:nvSpPr>
        <p:spPr>
          <a:xfrm>
            <a:off x="2590954" y="4474478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904" y="3508308"/>
            <a:ext cx="2516536" cy="238953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24822" y="4392785"/>
            <a:ext cx="420803" cy="488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9002095" y="4344399"/>
            <a:ext cx="51318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2200" dirty="0"/>
              <a:t>Motivation</a:t>
            </a:r>
            <a:r>
              <a:rPr lang="en-US" altLang="ko-KR" dirty="0"/>
              <a:t>	</a:t>
            </a:r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분석 </a:t>
            </a:r>
            <a:r>
              <a:rPr lang="ko-KR" altLang="en-US" sz="2200" dirty="0" smtClean="0"/>
              <a:t>방법</a:t>
            </a:r>
            <a:endParaRPr lang="en-US" altLang="ko-KR" sz="2200" dirty="0" smtClean="0"/>
          </a:p>
          <a:p>
            <a:endParaRPr lang="en-US" altLang="ko-KR" sz="2200" dirty="0"/>
          </a:p>
          <a:p>
            <a:pPr lvl="1"/>
            <a:r>
              <a:rPr lang="en-US" altLang="ko-KR" sz="1800" dirty="0"/>
              <a:t> 2.1</a:t>
            </a:r>
            <a:r>
              <a:rPr lang="ko-KR" altLang="en-US" sz="1800" dirty="0"/>
              <a:t> 변수 정보만 </a:t>
            </a:r>
            <a:r>
              <a:rPr lang="ko-KR" altLang="en-US" sz="1800" dirty="0" smtClean="0"/>
              <a:t>이용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 2.2 </a:t>
            </a:r>
            <a:r>
              <a:rPr lang="ko-KR" altLang="en-US" sz="1800" dirty="0"/>
              <a:t>고객 네트워크만 </a:t>
            </a:r>
            <a:r>
              <a:rPr lang="ko-KR" altLang="en-US" sz="1800" dirty="0" smtClean="0"/>
              <a:t>이용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 2.3 </a:t>
            </a:r>
            <a:r>
              <a:rPr lang="ko-KR" altLang="en-US" sz="1800" dirty="0"/>
              <a:t>변수와</a:t>
            </a:r>
            <a:r>
              <a:rPr lang="en-US" altLang="ko-KR" sz="1800" dirty="0"/>
              <a:t> </a:t>
            </a:r>
            <a:r>
              <a:rPr lang="ko-KR" altLang="en-US" sz="1800" dirty="0"/>
              <a:t>네트워크</a:t>
            </a:r>
            <a:r>
              <a:rPr lang="en-US" altLang="ko-KR" sz="1800" dirty="0"/>
              <a:t> </a:t>
            </a:r>
            <a:r>
              <a:rPr lang="ko-KR" altLang="en-US" sz="1800" dirty="0"/>
              <a:t>모두 이용</a:t>
            </a:r>
            <a:r>
              <a:rPr lang="en-US" altLang="ko-KR" sz="1800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40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ko-KR" sz="2000" dirty="0"/>
                  <a:t>3.4 Simulation Study: Settings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50, K = 2 , </a:t>
                </a:r>
                <a:r>
                  <a:rPr lang="en-US" altLang="ko-KR" sz="2000" dirty="0" err="1"/>
                  <a:t>cov</a:t>
                </a:r>
                <a:r>
                  <a:rPr lang="en-US" altLang="ko-KR" sz="2000" dirty="0"/>
                  <a:t> = 0.75)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8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57" y="1445459"/>
            <a:ext cx="4152907" cy="41529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29322" y="1082346"/>
            <a:ext cx="733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약한 </a:t>
            </a:r>
            <a:r>
              <a:rPr lang="en-US" altLang="ko-KR" dirty="0"/>
              <a:t>Network signal</a:t>
            </a:r>
            <a:r>
              <a:rPr lang="ko-KR" altLang="en-US" dirty="0"/>
              <a:t>을 가지며</a:t>
            </a:r>
            <a:r>
              <a:rPr lang="en-US" altLang="ko-KR" dirty="0"/>
              <a:t>, </a:t>
            </a:r>
            <a:r>
              <a:rPr lang="ko-KR" altLang="en-US" dirty="0"/>
              <a:t>그룹간 거리가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dependent </a:t>
            </a:r>
            <a:r>
              <a:rPr lang="ko-KR" altLang="en-US" dirty="0"/>
              <a:t>데이터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9616" y="5877272"/>
            <a:ext cx="700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</a:t>
            </a:r>
            <a:r>
              <a:rPr lang="ko-KR" altLang="en-US" dirty="0"/>
              <a:t>정보를 이용하는 </a:t>
            </a:r>
            <a:r>
              <a:rPr lang="en-US" altLang="ko-KR" dirty="0"/>
              <a:t>SC</a:t>
            </a:r>
            <a:r>
              <a:rPr lang="ko-KR" altLang="en-US" dirty="0"/>
              <a:t>와</a:t>
            </a:r>
            <a:r>
              <a:rPr lang="en-US" altLang="ko-KR" dirty="0"/>
              <a:t>, CASC</a:t>
            </a:r>
            <a:r>
              <a:rPr lang="ko-KR" altLang="en-US" dirty="0"/>
              <a:t>가 가장 좋은 알고리즘이다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27" y="1697311"/>
            <a:ext cx="4827372" cy="39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Simulation Study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8" y="1296955"/>
            <a:ext cx="9535887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 dirty="0" smtClean="0"/>
              <a:t>Summary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914400" y="1088741"/>
            <a:ext cx="10328988" cy="4957495"/>
          </a:xfrm>
        </p:spPr>
        <p:txBody>
          <a:bodyPr>
            <a:normAutofit/>
          </a:bodyPr>
          <a:lstStyle/>
          <a:p>
            <a:pPr lvl="1">
              <a:defRPr lang="ko-KR"/>
            </a:pPr>
            <a:endParaRPr lang="en-US" altLang="ko-KR" dirty="0"/>
          </a:p>
          <a:p>
            <a:pPr lvl="0">
              <a:defRPr lang="ko-KR"/>
            </a:pPr>
            <a:r>
              <a:rPr lang="ko-KR" altLang="en-US" sz="2200" dirty="0" smtClean="0"/>
              <a:t>다양한 군집 분석 방법</a:t>
            </a:r>
            <a:r>
              <a:rPr lang="en-US" altLang="ko-KR" sz="2200" dirty="0"/>
              <a:t>:</a:t>
            </a:r>
            <a:endParaRPr lang="ko-KR" altLang="en-US" sz="2200" dirty="0"/>
          </a:p>
          <a:p>
            <a:pPr lvl="1">
              <a:lnSpc>
                <a:spcPct val="150000"/>
              </a:lnSpc>
              <a:defRPr lang="ko-KR"/>
            </a:pPr>
            <a:r>
              <a:rPr lang="ko-KR" altLang="en-US" sz="2200" dirty="0" smtClean="0">
                <a:solidFill>
                  <a:schemeClr val="tx1"/>
                </a:solidFill>
              </a:rPr>
              <a:t>변수 </a:t>
            </a:r>
            <a:r>
              <a:rPr lang="ko-KR" altLang="en-US" sz="2200" dirty="0">
                <a:solidFill>
                  <a:schemeClr val="tx1"/>
                </a:solidFill>
              </a:rPr>
              <a:t>정보만을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 </a:t>
            </a:r>
            <a:r>
              <a:rPr lang="en-US" altLang="ko-KR" sz="2200" dirty="0" smtClean="0">
                <a:solidFill>
                  <a:schemeClr val="tx1"/>
                </a:solidFill>
              </a:rPr>
              <a:t>(</a:t>
            </a:r>
            <a:r>
              <a:rPr lang="en-US" altLang="ko-KR" sz="2200" dirty="0">
                <a:solidFill>
                  <a:schemeClr val="tx1"/>
                </a:solidFill>
              </a:rPr>
              <a:t>K-means, NMM, DBSCAN</a:t>
            </a:r>
            <a:r>
              <a:rPr lang="en-US" altLang="ko-KR" sz="2200" dirty="0" smtClean="0">
                <a:solidFill>
                  <a:schemeClr val="tx1"/>
                </a:solidFill>
              </a:rPr>
              <a:t>).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 lang="ko-KR"/>
            </a:pPr>
            <a:r>
              <a:rPr lang="ko-KR" altLang="en-US" sz="2200" dirty="0" smtClean="0">
                <a:solidFill>
                  <a:schemeClr val="tx1"/>
                </a:solidFill>
              </a:rPr>
              <a:t>네트워크 </a:t>
            </a:r>
            <a:r>
              <a:rPr lang="ko-KR" altLang="en-US" sz="2200" dirty="0">
                <a:solidFill>
                  <a:schemeClr val="tx1"/>
                </a:solidFill>
              </a:rPr>
              <a:t>정보만을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 </a:t>
            </a:r>
            <a:r>
              <a:rPr lang="en-US" altLang="ko-KR" sz="2200" dirty="0" smtClean="0">
                <a:solidFill>
                  <a:schemeClr val="tx1"/>
                </a:solidFill>
              </a:rPr>
              <a:t>(</a:t>
            </a:r>
            <a:r>
              <a:rPr lang="en-US" altLang="ko-KR" sz="2200" dirty="0">
                <a:solidFill>
                  <a:schemeClr val="tx1"/>
                </a:solidFill>
              </a:rPr>
              <a:t>Spectral Clustering</a:t>
            </a:r>
            <a:r>
              <a:rPr lang="en-US" altLang="ko-KR" sz="2200" dirty="0" smtClean="0">
                <a:solidFill>
                  <a:schemeClr val="tx1"/>
                </a:solidFill>
              </a:rPr>
              <a:t>).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 lang="ko-KR"/>
            </a:pPr>
            <a:r>
              <a:rPr lang="ko-KR" altLang="en-US" sz="2200" dirty="0" err="1" smtClean="0">
                <a:solidFill>
                  <a:schemeClr val="tx1"/>
                </a:solidFill>
              </a:rPr>
              <a:t>변수정보와</a:t>
            </a:r>
            <a:r>
              <a:rPr lang="ko-KR" altLang="en-US" sz="2200" dirty="0" smtClean="0">
                <a:solidFill>
                  <a:schemeClr val="tx1"/>
                </a:solidFill>
              </a:rPr>
              <a:t> </a:t>
            </a:r>
            <a:r>
              <a:rPr lang="ko-KR" altLang="en-US" sz="2200" dirty="0">
                <a:solidFill>
                  <a:schemeClr val="tx1"/>
                </a:solidFill>
              </a:rPr>
              <a:t>네트워크 정보를 모두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 </a:t>
            </a:r>
            <a:r>
              <a:rPr lang="en-US" altLang="ko-KR" sz="2200" dirty="0" smtClean="0">
                <a:solidFill>
                  <a:schemeClr val="tx1"/>
                </a:solidFill>
              </a:rPr>
              <a:t>(</a:t>
            </a:r>
            <a:r>
              <a:rPr lang="en-US" altLang="ko-KR" sz="2200" dirty="0">
                <a:solidFill>
                  <a:schemeClr val="tx1"/>
                </a:solidFill>
              </a:rPr>
              <a:t>CASC</a:t>
            </a:r>
            <a:r>
              <a:rPr lang="en-US" altLang="ko-KR" sz="2200" dirty="0" smtClean="0">
                <a:solidFill>
                  <a:schemeClr val="tx1"/>
                </a:solidFill>
              </a:rPr>
              <a:t>).</a:t>
            </a:r>
          </a:p>
          <a:p>
            <a:pPr lvl="1">
              <a:lnSpc>
                <a:spcPct val="150000"/>
              </a:lnSpc>
              <a:defRPr lang="ko-KR"/>
            </a:pPr>
            <a:endParaRPr lang="en-US" altLang="ko-KR" sz="2200" dirty="0">
              <a:solidFill>
                <a:schemeClr val="tx1"/>
              </a:solidFill>
            </a:endParaRPr>
          </a:p>
          <a:p>
            <a:pPr lvl="0">
              <a:lnSpc>
                <a:spcPct val="170000"/>
              </a:lnSpc>
              <a:defRPr lang="ko-KR"/>
            </a:pPr>
            <a:r>
              <a:rPr lang="ko-KR" altLang="en-US" dirty="0"/>
              <a:t>그룹간 차이가 거의 없는 경우에도, 네트워크와 변수를 모두 이용하는 </a:t>
            </a:r>
            <a:r>
              <a:rPr lang="en-US" altLang="ko-KR" dirty="0" smtClean="0"/>
              <a:t>CASC </a:t>
            </a:r>
            <a:r>
              <a:rPr lang="ko-KR" altLang="en-US" dirty="0" smtClean="0"/>
              <a:t>알고리즘은 우수한 성능.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432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 dirty="0" smtClean="0"/>
              <a:t>Motivation: </a:t>
            </a:r>
            <a:r>
              <a:rPr lang="en-US" altLang="ko-KR" dirty="0"/>
              <a:t>Market Segmentation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877104" y="1261008"/>
            <a:ext cx="10527958" cy="5329237"/>
          </a:xfrm>
        </p:spPr>
        <p:txBody>
          <a:bodyPr>
            <a:normAutofit/>
          </a:bodyPr>
          <a:lstStyle/>
          <a:p>
            <a:pPr lvl="0">
              <a:defRPr lang="ko-KR"/>
            </a:pPr>
            <a:r>
              <a:rPr lang="en-US" altLang="ko-KR" dirty="0" smtClean="0"/>
              <a:t>Community Detection is an important problem of finding subgroups:</a:t>
            </a:r>
          </a:p>
          <a:p>
            <a:pPr marL="914400" lvl="1" indent="-457200">
              <a:lnSpc>
                <a:spcPct val="170000"/>
              </a:lnSpc>
              <a:buAutoNum type="arabicPeriod"/>
              <a:defRPr lang="ko-KR"/>
            </a:pPr>
            <a:endParaRPr lang="en-US" altLang="ko-KR" dirty="0" smtClean="0"/>
          </a:p>
          <a:p>
            <a:pPr lvl="0">
              <a:defRPr lang="ko-KR"/>
            </a:pPr>
            <a:endParaRPr lang="en-US" altLang="ko-KR" dirty="0" smtClean="0"/>
          </a:p>
          <a:p>
            <a:pPr lvl="0">
              <a:defRPr lang="ko-KR"/>
            </a:pPr>
            <a:endParaRPr lang="ko-KR" altLang="en-US" dirty="0"/>
          </a:p>
        </p:txBody>
      </p:sp>
      <p:pic>
        <p:nvPicPr>
          <p:cNvPr id="6" name="Picture 3" descr="Market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00" y="2188541"/>
            <a:ext cx="6228599" cy="42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16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 dirty="0" smtClean="0"/>
              <a:t>Introduction: </a:t>
            </a:r>
            <a:r>
              <a:rPr lang="en-US" altLang="ko-KR" dirty="0"/>
              <a:t>Data Sources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976857" y="1146930"/>
            <a:ext cx="8243231" cy="1571332"/>
          </a:xfrm>
        </p:spPr>
        <p:txBody>
          <a:bodyPr>
            <a:normAutofit/>
          </a:bodyPr>
          <a:lstStyle/>
          <a:p>
            <a:pPr lvl="0">
              <a:defRPr lang="ko-KR"/>
            </a:pPr>
            <a:r>
              <a:rPr lang="en-US" altLang="ko-KR" dirty="0" smtClean="0"/>
              <a:t>Various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Sources:</a:t>
            </a:r>
            <a:endParaRPr lang="ko-KR" altLang="en-US" dirty="0"/>
          </a:p>
          <a:p>
            <a:pPr lvl="1">
              <a:lnSpc>
                <a:spcPct val="150000"/>
              </a:lnSpc>
              <a:defRPr lang="ko-KR"/>
            </a:pPr>
            <a:r>
              <a:rPr lang="ko-KR" altLang="en-US" dirty="0" smtClean="0"/>
              <a:t>변수 정보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거주지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소득</a:t>
            </a:r>
            <a:endParaRPr lang="ko-KR" altLang="en-US" dirty="0"/>
          </a:p>
          <a:p>
            <a:pPr lvl="1">
              <a:lnSpc>
                <a:spcPct val="150000"/>
              </a:lnSpc>
              <a:defRPr lang="ko-KR"/>
            </a:pPr>
            <a:r>
              <a:rPr lang="ko-KR" altLang="en-US" dirty="0" smtClean="0"/>
              <a:t>네트워크 정보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SNS, </a:t>
            </a:r>
            <a:r>
              <a:rPr lang="ko-KR" altLang="en-US" dirty="0" smtClean="0"/>
              <a:t>구매 물품 </a:t>
            </a:r>
            <a:r>
              <a:rPr lang="ko-KR" altLang="en-US" dirty="0"/>
              <a:t>네트워크</a:t>
            </a:r>
          </a:p>
          <a:p>
            <a:pPr lvl="1">
              <a:defRPr lang="ko-KR"/>
            </a:pPr>
            <a:endParaRPr lang="en-US" altLang="ko-KR" dirty="0"/>
          </a:p>
          <a:p>
            <a:pPr lvl="0">
              <a:defRPr lang="ko-KR"/>
            </a:pPr>
            <a:endParaRPr lang="en-US" altLang="ko-KR" sz="2200" dirty="0"/>
          </a:p>
          <a:p>
            <a:pPr lvl="0">
              <a:defRPr lang="ko-KR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67" r="2000"/>
          <a:stretch/>
        </p:blipFill>
        <p:spPr>
          <a:xfrm>
            <a:off x="6375861" y="2967644"/>
            <a:ext cx="4623141" cy="37728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67644"/>
            <a:ext cx="4713111" cy="36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 altLang="ko-KR" dirty="0" smtClean="0"/>
              <a:t>Introduction: </a:t>
            </a:r>
            <a:r>
              <a:rPr lang="en-US" altLang="ko-KR" dirty="0"/>
              <a:t>Algorithms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993483" y="1105366"/>
            <a:ext cx="8574466" cy="5112553"/>
          </a:xfrm>
        </p:spPr>
        <p:txBody>
          <a:bodyPr>
            <a:normAutofit fontScale="92500" lnSpcReduction="10000"/>
          </a:bodyPr>
          <a:lstStyle/>
          <a:p>
            <a:pPr lvl="1">
              <a:defRPr lang="ko-KR"/>
            </a:pPr>
            <a:endParaRPr lang="en-US" altLang="ko-KR" dirty="0"/>
          </a:p>
          <a:p>
            <a:pPr lvl="0">
              <a:defRPr lang="ko-KR"/>
            </a:pPr>
            <a:r>
              <a:rPr lang="en-US" altLang="ko-KR" sz="2200" dirty="0" smtClean="0"/>
              <a:t>Three Types of Algorithms:</a:t>
            </a:r>
            <a:r>
              <a:rPr lang="ko-KR" altLang="en-US" sz="2200" dirty="0" smtClean="0"/>
              <a:t> </a:t>
            </a:r>
            <a:endParaRPr lang="ko-KR" altLang="en-US" sz="2200" dirty="0"/>
          </a:p>
          <a:p>
            <a:pPr lvl="0">
              <a:defRPr lang="ko-KR"/>
            </a:pPr>
            <a:endParaRPr lang="ko-KR" altLang="en-US" sz="2200" dirty="0"/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1) </a:t>
            </a:r>
            <a:r>
              <a:rPr lang="ko-KR" altLang="en-US" sz="2200" dirty="0" smtClean="0">
                <a:solidFill>
                  <a:schemeClr val="tx1"/>
                </a:solidFill>
              </a:rPr>
              <a:t>변수 </a:t>
            </a:r>
            <a:r>
              <a:rPr lang="ko-KR" altLang="en-US" sz="2200" dirty="0">
                <a:solidFill>
                  <a:schemeClr val="tx1"/>
                </a:solidFill>
              </a:rPr>
              <a:t>정보만을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</a:t>
            </a:r>
            <a:r>
              <a:rPr lang="en-US" altLang="ko-KR" sz="2200" dirty="0" smtClean="0">
                <a:solidFill>
                  <a:schemeClr val="tx1"/>
                </a:solidFill>
              </a:rPr>
              <a:t>: </a:t>
            </a:r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	</a:t>
            </a:r>
            <a:r>
              <a:rPr lang="ko-KR" altLang="en-US" sz="2200" dirty="0" smtClean="0">
                <a:solidFill>
                  <a:schemeClr val="tx1"/>
                </a:solidFill>
              </a:rPr>
              <a:t>예</a:t>
            </a:r>
            <a:r>
              <a:rPr lang="en-US" altLang="ko-KR" sz="2200" dirty="0" smtClean="0">
                <a:solidFill>
                  <a:schemeClr val="tx1"/>
                </a:solidFill>
              </a:rPr>
              <a:t>) K-means</a:t>
            </a:r>
            <a:r>
              <a:rPr lang="en-US" altLang="ko-KR" sz="2200" dirty="0">
                <a:solidFill>
                  <a:schemeClr val="tx1"/>
                </a:solidFill>
              </a:rPr>
              <a:t>, NMM, </a:t>
            </a:r>
            <a:r>
              <a:rPr lang="en-US" altLang="ko-KR" sz="2200" dirty="0" smtClean="0">
                <a:solidFill>
                  <a:schemeClr val="tx1"/>
                </a:solidFill>
              </a:rPr>
              <a:t>DBSCAN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 lang="ko-KR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2) </a:t>
            </a:r>
            <a:r>
              <a:rPr lang="ko-KR" altLang="en-US" sz="2200" dirty="0" smtClean="0">
                <a:solidFill>
                  <a:schemeClr val="tx1"/>
                </a:solidFill>
              </a:rPr>
              <a:t>네트워크 </a:t>
            </a:r>
            <a:r>
              <a:rPr lang="ko-KR" altLang="en-US" sz="2200" dirty="0">
                <a:solidFill>
                  <a:schemeClr val="tx1"/>
                </a:solidFill>
              </a:rPr>
              <a:t>정보만을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</a:t>
            </a:r>
            <a:r>
              <a:rPr lang="en-US" altLang="ko-KR" sz="2200" dirty="0" smtClean="0">
                <a:solidFill>
                  <a:schemeClr val="tx1"/>
                </a:solidFill>
              </a:rPr>
              <a:t>: </a:t>
            </a:r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	</a:t>
            </a:r>
            <a:r>
              <a:rPr lang="ko-KR" altLang="en-US" sz="2200" dirty="0" smtClean="0">
                <a:solidFill>
                  <a:schemeClr val="tx1"/>
                </a:solidFill>
              </a:rPr>
              <a:t>예</a:t>
            </a:r>
            <a:r>
              <a:rPr lang="en-US" altLang="ko-KR" sz="2200" dirty="0">
                <a:solidFill>
                  <a:schemeClr val="tx1"/>
                </a:solidFill>
              </a:rPr>
              <a:t>) </a:t>
            </a:r>
            <a:r>
              <a:rPr lang="en-US" altLang="ko-KR" sz="2200" dirty="0" smtClean="0">
                <a:solidFill>
                  <a:schemeClr val="tx1"/>
                </a:solidFill>
              </a:rPr>
              <a:t>Spectral Clustering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 lang="ko-KR"/>
            </a:pPr>
            <a:endParaRPr lang="en-US" altLang="ko-KR" sz="22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3) </a:t>
            </a:r>
            <a:r>
              <a:rPr lang="ko-KR" altLang="en-US" sz="2200" dirty="0" smtClean="0">
                <a:solidFill>
                  <a:schemeClr val="tx1"/>
                </a:solidFill>
              </a:rPr>
              <a:t>변수 정보와 </a:t>
            </a:r>
            <a:r>
              <a:rPr lang="ko-KR" altLang="en-US" sz="2200" dirty="0">
                <a:solidFill>
                  <a:schemeClr val="tx1"/>
                </a:solidFill>
              </a:rPr>
              <a:t>네트워크 정보를 모두 이용하는 </a:t>
            </a:r>
            <a:r>
              <a:rPr lang="ko-KR" altLang="en-US" sz="2200" dirty="0" smtClean="0">
                <a:solidFill>
                  <a:schemeClr val="tx1"/>
                </a:solidFill>
              </a:rPr>
              <a:t>방법</a:t>
            </a:r>
            <a:r>
              <a:rPr lang="en-US" altLang="ko-KR" sz="2200" dirty="0" smtClean="0">
                <a:solidFill>
                  <a:schemeClr val="tx1"/>
                </a:solidFill>
              </a:rPr>
              <a:t>:</a:t>
            </a:r>
          </a:p>
          <a:p>
            <a:pPr marL="457200" lvl="1" indent="0">
              <a:lnSpc>
                <a:spcPct val="150000"/>
              </a:lnSpc>
              <a:buNone/>
              <a:defRPr lang="ko-KR"/>
            </a:pPr>
            <a:r>
              <a:rPr lang="en-US" altLang="ko-KR" sz="2200" dirty="0" smtClean="0">
                <a:solidFill>
                  <a:schemeClr val="tx1"/>
                </a:solidFill>
              </a:rPr>
              <a:t>	</a:t>
            </a:r>
            <a:r>
              <a:rPr lang="ko-KR" altLang="en-US" sz="2200" dirty="0" smtClean="0">
                <a:solidFill>
                  <a:schemeClr val="tx1"/>
                </a:solidFill>
              </a:rPr>
              <a:t>예</a:t>
            </a:r>
            <a:r>
              <a:rPr lang="en-US" altLang="ko-KR" sz="2200" dirty="0">
                <a:solidFill>
                  <a:schemeClr val="tx1"/>
                </a:solidFill>
              </a:rPr>
              <a:t>) </a:t>
            </a:r>
            <a:r>
              <a:rPr lang="en-US" altLang="ko-KR" sz="2200" dirty="0" smtClean="0">
                <a:solidFill>
                  <a:schemeClr val="tx1"/>
                </a:solidFill>
              </a:rPr>
              <a:t>Covariates Assisted Spectral Clustering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marL="0" lvl="0" indent="0">
              <a:buNone/>
              <a:defRPr lang="ko-KR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576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134319" y="3824617"/>
            <a:ext cx="8771466" cy="2243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Covariates Only: K-means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09600" y="1067416"/>
            <a:ext cx="10990975" cy="532923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K-means Algorithm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4319" y="1601659"/>
            <a:ext cx="88309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주어진 </a:t>
            </a:r>
            <a:r>
              <a:rPr lang="ko-KR" altLang="en-US" dirty="0"/>
              <a:t>데이터를 </a:t>
            </a:r>
            <a:r>
              <a:rPr lang="ko-KR" altLang="en-US" dirty="0" smtClean="0"/>
              <a:t>정해진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</a:t>
            </a:r>
            <a:r>
              <a:rPr lang="ko-KR" altLang="en-US" dirty="0"/>
              <a:t>클러스터로 묶는 방법으로</a:t>
            </a:r>
            <a:r>
              <a:rPr lang="en-US" altLang="ko-KR" dirty="0"/>
              <a:t>,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클러스터와 </a:t>
            </a:r>
            <a:r>
              <a:rPr lang="ko-KR" altLang="en-US" dirty="0">
                <a:solidFill>
                  <a:srgbClr val="FF0000"/>
                </a:solidFill>
              </a:rPr>
              <a:t>거리</a:t>
            </a:r>
            <a:r>
              <a:rPr lang="ko-KR" altLang="en-US" dirty="0"/>
              <a:t> 차이의 분산을 최소화하는 방식으로 이뤄진다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45911" y="2652879"/>
                <a:ext cx="3014287" cy="83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𝑎𝑟𝑔𝑚𝑖𝑛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e>
                      </m:func>
                      <m:nary>
                        <m:naryPr>
                          <m:chr m:val="∑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11" y="2652879"/>
                <a:ext cx="3014287" cy="839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63364" y="3898458"/>
            <a:ext cx="88309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Assign all points to random labels;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Repeat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Step (1): Compute the centroid of each cluster;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Step (2): Form K clusters by assigning all points to the closest centroids;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070C0"/>
                </a:solidFill>
              </a:rPr>
              <a:t>Until</a:t>
            </a:r>
            <a:r>
              <a:rPr lang="en-US" altLang="ko-KR" dirty="0" smtClean="0"/>
              <a:t> </a:t>
            </a:r>
            <a:r>
              <a:rPr lang="en-US" altLang="ko-KR" dirty="0"/>
              <a:t>the centroids do not </a:t>
            </a:r>
            <a:r>
              <a:rPr lang="en-US" altLang="ko-KR" dirty="0" smtClean="0"/>
              <a:t>change;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en-US" altLang="ko-KR" dirty="0" smtClean="0"/>
              <a:t>Progress of K-means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09600" y="1067416"/>
            <a:ext cx="10990975" cy="5329237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67416"/>
            <a:ext cx="8218405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en-US" altLang="ko-KR" dirty="0" smtClean="0"/>
              <a:t>Progress of K-means</a:t>
            </a:r>
            <a:endParaRPr lang="ko-KR" altLang="en-US" dirty="0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85" y="1067416"/>
            <a:ext cx="5781395" cy="5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134319" y="3824617"/>
            <a:ext cx="8771466" cy="2243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en-US" altLang="ko-KR" dirty="0"/>
              <a:t>Covariates Only: </a:t>
            </a:r>
            <a:r>
              <a:rPr lang="en-US" altLang="ko-KR" dirty="0" smtClean="0"/>
              <a:t>Normal Mixture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09600" y="1067416"/>
            <a:ext cx="10990975" cy="532923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NMM Algorithm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4319" y="1601659"/>
            <a:ext cx="8830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주어진 </a:t>
            </a:r>
            <a:r>
              <a:rPr lang="ko-KR" altLang="en-US" dirty="0"/>
              <a:t>데이터를 </a:t>
            </a:r>
            <a:r>
              <a:rPr lang="ko-KR" altLang="en-US" dirty="0" smtClean="0"/>
              <a:t>정해진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개의 </a:t>
            </a:r>
            <a:r>
              <a:rPr lang="ko-KR" altLang="en-US" dirty="0"/>
              <a:t>클러스터로 묶는 방법으로</a:t>
            </a:r>
            <a:r>
              <a:rPr lang="en-US" altLang="ko-KR" dirty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확률</a:t>
            </a:r>
            <a:r>
              <a:rPr lang="ko-KR" altLang="en-US" dirty="0" smtClean="0"/>
              <a:t>을 고려함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9" name="AutoShape 5" descr="{\displaystyle k(\leq n)}"/>
          <p:cNvSpPr>
            <a:spLocks noChangeAspect="1" noChangeArrowheads="1"/>
          </p:cNvSpPr>
          <p:nvPr/>
        </p:nvSpPr>
        <p:spPr bwMode="auto">
          <a:xfrm>
            <a:off x="19216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15" descr="{\displaystyle k(\leq n)}"/>
          <p:cNvSpPr>
            <a:spLocks noChangeAspect="1" noChangeArrowheads="1"/>
          </p:cNvSpPr>
          <p:nvPr/>
        </p:nvSpPr>
        <p:spPr bwMode="auto">
          <a:xfrm>
            <a:off x="19089688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63364" y="3898458"/>
                <a:ext cx="8830947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Assign all points to random labels;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rgbClr val="0070C0"/>
                    </a:solidFill>
                  </a:rPr>
                  <a:t>Repeat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Step (1): Compute the centroid of each cluster and 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dispersion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;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Step (2): Compute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 smtClean="0"/>
                  <a:t> that the points belong to each cluster;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rgbClr val="0070C0"/>
                    </a:solidFill>
                  </a:rPr>
                  <a:t>Until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the </a:t>
                </a:r>
                <a:r>
                  <a:rPr lang="en-US" altLang="ko-KR" dirty="0" smtClean="0"/>
                  <a:t>probabilities </a:t>
                </a:r>
                <a:r>
                  <a:rPr lang="en-US" altLang="ko-KR" dirty="0"/>
                  <a:t>do not </a:t>
                </a:r>
                <a:r>
                  <a:rPr lang="en-US" altLang="ko-KR" dirty="0" smtClean="0"/>
                  <a:t>change;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64" y="3898458"/>
                <a:ext cx="8830947" cy="2169825"/>
              </a:xfrm>
              <a:prstGeom prst="rect">
                <a:avLst/>
              </a:prstGeom>
              <a:blipFill>
                <a:blip r:embed="rId2"/>
                <a:stretch>
                  <a:fillRect l="-552"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57580" y="2282396"/>
                <a:ext cx="262244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i="1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80" y="2282396"/>
                <a:ext cx="2622448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3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538</Words>
  <Application>Microsoft Office PowerPoint</Application>
  <PresentationFormat>와이드스크린</PresentationFormat>
  <Paragraphs>149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HY견고딕</vt:lpstr>
      <vt:lpstr>맑은 고딕</vt:lpstr>
      <vt:lpstr>Arial</vt:lpstr>
      <vt:lpstr>Cambria Math</vt:lpstr>
      <vt:lpstr>Office 테마</vt:lpstr>
      <vt:lpstr>Community Detection  Applying Covariates &amp; Network</vt:lpstr>
      <vt:lpstr>목차</vt:lpstr>
      <vt:lpstr>Motivation: Market Segmentation</vt:lpstr>
      <vt:lpstr>Introduction: Data Sources</vt:lpstr>
      <vt:lpstr>Introduction: Algorithms</vt:lpstr>
      <vt:lpstr>2.1 Covariates Only: K-means</vt:lpstr>
      <vt:lpstr>2.1 Progress of K-means</vt:lpstr>
      <vt:lpstr>2.1 Progress of K-means</vt:lpstr>
      <vt:lpstr>2.2 Covariates Only: Normal Mixture Model</vt:lpstr>
      <vt:lpstr>2.2 Progress of Normal Mixture Model</vt:lpstr>
      <vt:lpstr>2.2 Benefits of Normal Mixture Model</vt:lpstr>
      <vt:lpstr>2.3 Covariates Only: DBSCAN</vt:lpstr>
      <vt:lpstr>2.3 Progress of DBSCAN</vt:lpstr>
      <vt:lpstr>2.3 Progress of DBSCAN</vt:lpstr>
      <vt:lpstr>PowerPoint 프레젠테이션</vt:lpstr>
      <vt:lpstr>2.4 Summary</vt:lpstr>
      <vt:lpstr>3 Network Only: Spectral Clustering</vt:lpstr>
      <vt:lpstr>3 Benefits of Spectral Clustering</vt:lpstr>
      <vt:lpstr>4. Variable + Network: CASC</vt:lpstr>
      <vt:lpstr>3.4 Simulation Study: Settings (n_1=n_2=50, K = 2 , cov = 0.75)</vt:lpstr>
      <vt:lpstr>5. Simulation Study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Detection Using Covariates &amp; Network</dc:title>
  <dc:creator>gw.park23@gmail.com</dc:creator>
  <cp:lastModifiedBy>gw.park23@gmail.com</cp:lastModifiedBy>
  <cp:revision>43</cp:revision>
  <dcterms:created xsi:type="dcterms:W3CDTF">2019-01-10T04:33:55Z</dcterms:created>
  <dcterms:modified xsi:type="dcterms:W3CDTF">2019-04-24T06:25:58Z</dcterms:modified>
</cp:coreProperties>
</file>